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Halant" charset="1" panose="00000500000000000000"/>
      <p:regular r:id="rId16"/>
    </p:embeddedFont>
    <p:embeddedFont>
      <p:font typeface="Halant Bold" charset="1" panose="00000800000000000000"/>
      <p:regular r:id="rId17"/>
    </p:embeddedFont>
    <p:embeddedFont>
      <p:font typeface="Halant Light" charset="1" panose="00000400000000000000"/>
      <p:regular r:id="rId18"/>
    </p:embeddedFont>
    <p:embeddedFont>
      <p:font typeface="Halant Medium" charset="1" panose="00000600000000000000"/>
      <p:regular r:id="rId19"/>
    </p:embeddedFont>
    <p:embeddedFont>
      <p:font typeface="Halant Semi-Bold" charset="1" panose="00000700000000000000"/>
      <p:regular r:id="rId20"/>
    </p:embeddedFont>
    <p:embeddedFont>
      <p:font typeface="HK Grotesk" charset="1" panose="00000500000000000000"/>
      <p:regular r:id="rId21"/>
    </p:embeddedFont>
    <p:embeddedFont>
      <p:font typeface="HK Grotesk Bold" charset="1" panose="00000800000000000000"/>
      <p:regular r:id="rId22"/>
    </p:embeddedFont>
    <p:embeddedFont>
      <p:font typeface="HK Grotesk Italics" charset="1" panose="00000500000000000000"/>
      <p:regular r:id="rId23"/>
    </p:embeddedFont>
    <p:embeddedFont>
      <p:font typeface="HK Grotesk Bold Italics" charset="1" panose="00000800000000000000"/>
      <p:regular r:id="rId24"/>
    </p:embeddedFont>
    <p:embeddedFont>
      <p:font typeface="HK Grotesk Light" charset="1" panose="00000400000000000000"/>
      <p:regular r:id="rId25"/>
    </p:embeddedFont>
    <p:embeddedFont>
      <p:font typeface="HK Grotesk Light Italics" charset="1" panose="00000400000000000000"/>
      <p:regular r:id="rId26"/>
    </p:embeddedFont>
    <p:embeddedFont>
      <p:font typeface="HK Grotesk Medium" charset="1" panose="00000600000000000000"/>
      <p:regular r:id="rId27"/>
    </p:embeddedFont>
    <p:embeddedFont>
      <p:font typeface="HK Grotesk Medium Italics" charset="1" panose="00000600000000000000"/>
      <p:regular r:id="rId28"/>
    </p:embeddedFont>
    <p:embeddedFont>
      <p:font typeface="HK Grotesk Semi-Bold" charset="1" panose="00000700000000000000"/>
      <p:regular r:id="rId29"/>
    </p:embeddedFont>
    <p:embeddedFont>
      <p:font typeface="HK Grotesk Semi-Bold Italics" charset="1" panose="000007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10612"/>
            <a:ext cx="10724012" cy="5347688"/>
            <a:chOff x="0" y="0"/>
            <a:chExt cx="14298683" cy="7130251"/>
          </a:xfrm>
        </p:grpSpPr>
        <p:sp>
          <p:nvSpPr>
            <p:cNvPr name="TextBox 3" id="3"/>
            <p:cNvSpPr txBox="true"/>
            <p:nvPr/>
          </p:nvSpPr>
          <p:spPr>
            <a:xfrm rot="0">
              <a:off x="0" y="2727662"/>
              <a:ext cx="9499197" cy="4402589"/>
            </a:xfrm>
            <a:prstGeom prst="rect">
              <a:avLst/>
            </a:prstGeom>
          </p:spPr>
          <p:txBody>
            <a:bodyPr anchor="t" rtlCol="false" tIns="0" lIns="0" bIns="0" rIns="0">
              <a:spAutoFit/>
            </a:bodyPr>
            <a:lstStyle/>
            <a:p>
              <a:pPr>
                <a:lnSpc>
                  <a:spcPts val="6720"/>
                </a:lnSpc>
                <a:spcBef>
                  <a:spcPct val="0"/>
                </a:spcBef>
              </a:pPr>
              <a:r>
                <a:rPr lang="en-US" sz="4800">
                  <a:solidFill>
                    <a:srgbClr val="731F7D"/>
                  </a:solidFill>
                  <a:latin typeface="Halant Medium"/>
                </a:rPr>
                <a:t>Utilizzando l’attacco SQL Injection (non blind), andare a compromettere il database di DVWA. </a:t>
              </a:r>
            </a:p>
          </p:txBody>
        </p:sp>
        <p:sp>
          <p:nvSpPr>
            <p:cNvPr name="TextBox 4" id="4"/>
            <p:cNvSpPr txBox="true"/>
            <p:nvPr/>
          </p:nvSpPr>
          <p:spPr>
            <a:xfrm rot="0">
              <a:off x="0" y="19050"/>
              <a:ext cx="14298683" cy="2041429"/>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SQL Injection</a:t>
              </a:r>
            </a:p>
          </p:txBody>
        </p:sp>
      </p:gr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7" id="7"/>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8" id="8"/>
          <p:cNvSpPr txBox="true"/>
          <p:nvPr/>
        </p:nvSpPr>
        <p:spPr>
          <a:xfrm rot="0">
            <a:off x="1028700" y="625849"/>
            <a:ext cx="2309375" cy="416577"/>
          </a:xfrm>
          <a:prstGeom prst="rect">
            <a:avLst/>
          </a:prstGeom>
        </p:spPr>
        <p:txBody>
          <a:bodyPr anchor="t" rtlCol="false" tIns="0" lIns="0" bIns="0" rIns="0">
            <a:spAutoFit/>
          </a:bodyPr>
          <a:lstStyle/>
          <a:p>
            <a:pPr algn="ctr">
              <a:lnSpc>
                <a:spcPts val="3252"/>
              </a:lnSpc>
            </a:pPr>
            <a:r>
              <a:rPr lang="en-US" sz="2756">
                <a:solidFill>
                  <a:srgbClr val="000000"/>
                </a:solidFill>
                <a:latin typeface="HK Grotesk Bold"/>
              </a:rPr>
              <a:t>Pratica S6/L4</a:t>
            </a:r>
          </a:p>
        </p:txBody>
      </p:sp>
      <p:sp>
        <p:nvSpPr>
          <p:cNvPr name="TextBox 9" id="9"/>
          <p:cNvSpPr txBox="true"/>
          <p:nvPr/>
        </p:nvSpPr>
        <p:spPr>
          <a:xfrm rot="0">
            <a:off x="12168040" y="9258300"/>
            <a:ext cx="3099372" cy="416577"/>
          </a:xfrm>
          <a:prstGeom prst="rect">
            <a:avLst/>
          </a:prstGeom>
        </p:spPr>
        <p:txBody>
          <a:bodyPr anchor="t" rtlCol="false" tIns="0" lIns="0" bIns="0" rIns="0">
            <a:spAutoFit/>
          </a:bodyPr>
          <a:lstStyle/>
          <a:p>
            <a:pPr algn="ctr">
              <a:lnSpc>
                <a:spcPts val="3252"/>
              </a:lnSpc>
            </a:pPr>
            <a:r>
              <a:rPr lang="en-US" sz="2756">
                <a:solidFill>
                  <a:srgbClr val="000000"/>
                </a:solidFill>
                <a:latin typeface="HK Grotesk Bold"/>
              </a:rPr>
              <a:t>Mattia Chiriatti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9484083" y="1960525"/>
            <a:ext cx="8380368" cy="6365950"/>
          </a:xfrm>
          <a:custGeom>
            <a:avLst/>
            <a:gdLst/>
            <a:ahLst/>
            <a:cxnLst/>
            <a:rect r="r" b="b" t="t" l="l"/>
            <a:pathLst>
              <a:path h="6365950" w="8380368">
                <a:moveTo>
                  <a:pt x="0" y="0"/>
                </a:moveTo>
                <a:lnTo>
                  <a:pt x="8380368" y="0"/>
                </a:lnTo>
                <a:lnTo>
                  <a:pt x="8380368" y="6365950"/>
                </a:lnTo>
                <a:lnTo>
                  <a:pt x="0" y="6365950"/>
                </a:lnTo>
                <a:lnTo>
                  <a:pt x="0" y="0"/>
                </a:lnTo>
                <a:close/>
              </a:path>
            </a:pathLst>
          </a:custGeom>
          <a:blipFill>
            <a:blip r:embed="rId5"/>
            <a:stretch>
              <a:fillRect l="0" t="0" r="0" b="0"/>
            </a:stretch>
          </a:blipFill>
        </p:spPr>
      </p:sp>
      <p:grpSp>
        <p:nvGrpSpPr>
          <p:cNvPr name="Group 7" id="7"/>
          <p:cNvGrpSpPr/>
          <p:nvPr/>
        </p:nvGrpSpPr>
        <p:grpSpPr>
          <a:xfrm rot="0">
            <a:off x="9548712" y="3772188"/>
            <a:ext cx="2897188" cy="286763"/>
            <a:chOff x="0" y="0"/>
            <a:chExt cx="763045" cy="75526"/>
          </a:xfrm>
        </p:grpSpPr>
        <p:sp>
          <p:nvSpPr>
            <p:cNvPr name="Freeform 8" id="8"/>
            <p:cNvSpPr/>
            <p:nvPr/>
          </p:nvSpPr>
          <p:spPr>
            <a:xfrm flipH="false" flipV="false" rot="0">
              <a:off x="0" y="0"/>
              <a:ext cx="763045" cy="75526"/>
            </a:xfrm>
            <a:custGeom>
              <a:avLst/>
              <a:gdLst/>
              <a:ahLst/>
              <a:cxnLst/>
              <a:rect r="r" b="b" t="t" l="l"/>
              <a:pathLst>
                <a:path h="75526" w="763045">
                  <a:moveTo>
                    <a:pt x="0" y="0"/>
                  </a:moveTo>
                  <a:lnTo>
                    <a:pt x="763045" y="0"/>
                  </a:lnTo>
                  <a:lnTo>
                    <a:pt x="763045" y="75526"/>
                  </a:lnTo>
                  <a:lnTo>
                    <a:pt x="0" y="75526"/>
                  </a:lnTo>
                  <a:close/>
                </a:path>
              </a:pathLst>
            </a:custGeom>
            <a:solidFill>
              <a:srgbClr val="000000">
                <a:alpha val="0"/>
              </a:srgbClr>
            </a:solidFill>
            <a:ln w="38100" cap="sq">
              <a:solidFill>
                <a:srgbClr val="FF3131"/>
              </a:solidFill>
              <a:prstDash val="solid"/>
              <a:miter/>
            </a:ln>
          </p:spPr>
        </p:sp>
        <p:sp>
          <p:nvSpPr>
            <p:cNvPr name="TextBox 9" id="9"/>
            <p:cNvSpPr txBox="true"/>
            <p:nvPr/>
          </p:nvSpPr>
          <p:spPr>
            <a:xfrm>
              <a:off x="0" y="-38100"/>
              <a:ext cx="763045" cy="113626"/>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25708" y="1044249"/>
            <a:ext cx="8496910" cy="8198502"/>
          </a:xfrm>
          <a:prstGeom prst="rect">
            <a:avLst/>
          </a:prstGeom>
        </p:spPr>
        <p:txBody>
          <a:bodyPr anchor="t" rtlCol="false" tIns="0" lIns="0" bIns="0" rIns="0">
            <a:spAutoFit/>
          </a:bodyPr>
          <a:lstStyle/>
          <a:p>
            <a:pPr algn="ctr">
              <a:lnSpc>
                <a:spcPts val="3252"/>
              </a:lnSpc>
            </a:pPr>
            <a:r>
              <a:rPr lang="en-US" sz="2756">
                <a:solidFill>
                  <a:srgbClr val="FFFFFF"/>
                </a:solidFill>
                <a:latin typeface="HK Grotesk Bold"/>
              </a:rPr>
              <a:t>Preliminarmente, ci colleghiamo alla DVWA di Meta tramite Kali Linux individuando l’IP di Meta.</a:t>
            </a:r>
          </a:p>
          <a:p>
            <a:pPr algn="ctr">
              <a:lnSpc>
                <a:spcPts val="3252"/>
              </a:lnSpc>
            </a:pPr>
          </a:p>
          <a:p>
            <a:pPr algn="ctr">
              <a:lnSpc>
                <a:spcPts val="3252"/>
              </a:lnSpc>
            </a:pPr>
            <a:r>
              <a:rPr lang="en-US" sz="2756">
                <a:solidFill>
                  <a:srgbClr val="FFFFFF"/>
                </a:solidFill>
                <a:latin typeface="HK Grotesk Bold"/>
              </a:rPr>
              <a:t>Una volta collegati alla DVWA, andremo a impostare un livello di sicurezza LOW nella sezione apposita.</a:t>
            </a:r>
          </a:p>
          <a:p>
            <a:pPr algn="ctr">
              <a:lnSpc>
                <a:spcPts val="3252"/>
              </a:lnSpc>
            </a:pPr>
          </a:p>
          <a:p>
            <a:pPr algn="ctr">
              <a:lnSpc>
                <a:spcPts val="3252"/>
              </a:lnSpc>
            </a:pPr>
            <a:r>
              <a:rPr lang="en-US" sz="2756">
                <a:solidFill>
                  <a:srgbClr val="FFFFFF"/>
                </a:solidFill>
                <a:latin typeface="HK Grotesk Bold"/>
              </a:rPr>
              <a:t>Dopo aver impostato il livello di sicurezza desiderato, possiamo iniziare ad attaccare il database della DVWA con un attacco SQL Injection, ovvero un attacco che permette di prendere il totale controllo dei comandi SQL di una Web APP.</a:t>
            </a:r>
          </a:p>
          <a:p>
            <a:pPr algn="ctr">
              <a:lnSpc>
                <a:spcPts val="3252"/>
              </a:lnSpc>
            </a:pPr>
          </a:p>
          <a:p>
            <a:pPr algn="ctr">
              <a:lnSpc>
                <a:spcPts val="3252"/>
              </a:lnSpc>
            </a:pPr>
            <a:r>
              <a:rPr lang="en-US" sz="2756">
                <a:solidFill>
                  <a:srgbClr val="FFFFFF"/>
                </a:solidFill>
                <a:latin typeface="HK Grotesk Bold"/>
              </a:rPr>
              <a:t>Il codice da utilizzare sarà il seguente: %' and 1=0 union select null, concat(first_name,0x0a,last_name,0x0a,user,0x0a,password) from users #</a:t>
            </a:r>
          </a:p>
          <a:p>
            <a:pPr algn="ctr">
              <a:lnSpc>
                <a:spcPts val="3252"/>
              </a:lnSpc>
            </a:pPr>
          </a:p>
          <a:p>
            <a:pPr algn="ctr">
              <a:lnSpc>
                <a:spcPts val="3252"/>
              </a:lnSpc>
            </a:pPr>
            <a:r>
              <a:rPr lang="en-US" sz="2756">
                <a:solidFill>
                  <a:srgbClr val="FFFFFF"/>
                </a:solidFill>
                <a:latin typeface="HK Grotesk Bold"/>
              </a:rPr>
              <a:t>Come da immagine a destra, avremo tutti i risultati che attendevamo, ma non vediamo le password in chiaro, bensì convertite in codice HASH.</a:t>
            </a:r>
          </a:p>
        </p:txBody>
      </p:sp>
      <p:grpSp>
        <p:nvGrpSpPr>
          <p:cNvPr name="Group 11" id="11"/>
          <p:cNvGrpSpPr/>
          <p:nvPr/>
        </p:nvGrpSpPr>
        <p:grpSpPr>
          <a:xfrm rot="0">
            <a:off x="9548712" y="4790958"/>
            <a:ext cx="2897188" cy="286763"/>
            <a:chOff x="0" y="0"/>
            <a:chExt cx="763045" cy="75526"/>
          </a:xfrm>
        </p:grpSpPr>
        <p:sp>
          <p:nvSpPr>
            <p:cNvPr name="Freeform 12" id="12"/>
            <p:cNvSpPr/>
            <p:nvPr/>
          </p:nvSpPr>
          <p:spPr>
            <a:xfrm flipH="false" flipV="false" rot="0">
              <a:off x="0" y="0"/>
              <a:ext cx="763045" cy="75526"/>
            </a:xfrm>
            <a:custGeom>
              <a:avLst/>
              <a:gdLst/>
              <a:ahLst/>
              <a:cxnLst/>
              <a:rect r="r" b="b" t="t" l="l"/>
              <a:pathLst>
                <a:path h="75526" w="763045">
                  <a:moveTo>
                    <a:pt x="0" y="0"/>
                  </a:moveTo>
                  <a:lnTo>
                    <a:pt x="763045" y="0"/>
                  </a:lnTo>
                  <a:lnTo>
                    <a:pt x="763045" y="75526"/>
                  </a:lnTo>
                  <a:lnTo>
                    <a:pt x="0" y="75526"/>
                  </a:lnTo>
                  <a:close/>
                </a:path>
              </a:pathLst>
            </a:custGeom>
            <a:solidFill>
              <a:srgbClr val="000000">
                <a:alpha val="0"/>
              </a:srgbClr>
            </a:solidFill>
            <a:ln w="38100" cap="sq">
              <a:solidFill>
                <a:srgbClr val="FF3131"/>
              </a:solidFill>
              <a:prstDash val="solid"/>
              <a:miter/>
            </a:ln>
          </p:spPr>
        </p:sp>
        <p:sp>
          <p:nvSpPr>
            <p:cNvPr name="TextBox 13" id="13"/>
            <p:cNvSpPr txBox="true"/>
            <p:nvPr/>
          </p:nvSpPr>
          <p:spPr>
            <a:xfrm>
              <a:off x="0" y="-38100"/>
              <a:ext cx="763045" cy="11362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548712" y="5809729"/>
            <a:ext cx="2897188" cy="286763"/>
            <a:chOff x="0" y="0"/>
            <a:chExt cx="763045" cy="75526"/>
          </a:xfrm>
        </p:grpSpPr>
        <p:sp>
          <p:nvSpPr>
            <p:cNvPr name="Freeform 15" id="15"/>
            <p:cNvSpPr/>
            <p:nvPr/>
          </p:nvSpPr>
          <p:spPr>
            <a:xfrm flipH="false" flipV="false" rot="0">
              <a:off x="0" y="0"/>
              <a:ext cx="763045" cy="75526"/>
            </a:xfrm>
            <a:custGeom>
              <a:avLst/>
              <a:gdLst/>
              <a:ahLst/>
              <a:cxnLst/>
              <a:rect r="r" b="b" t="t" l="l"/>
              <a:pathLst>
                <a:path h="75526" w="763045">
                  <a:moveTo>
                    <a:pt x="0" y="0"/>
                  </a:moveTo>
                  <a:lnTo>
                    <a:pt x="763045" y="0"/>
                  </a:lnTo>
                  <a:lnTo>
                    <a:pt x="763045" y="75526"/>
                  </a:lnTo>
                  <a:lnTo>
                    <a:pt x="0" y="75526"/>
                  </a:lnTo>
                  <a:close/>
                </a:path>
              </a:pathLst>
            </a:custGeom>
            <a:solidFill>
              <a:srgbClr val="000000">
                <a:alpha val="0"/>
              </a:srgbClr>
            </a:solidFill>
            <a:ln w="38100" cap="sq">
              <a:solidFill>
                <a:srgbClr val="FF3131"/>
              </a:solidFill>
              <a:prstDash val="solid"/>
              <a:miter/>
            </a:ln>
          </p:spPr>
        </p:sp>
        <p:sp>
          <p:nvSpPr>
            <p:cNvPr name="TextBox 16" id="16"/>
            <p:cNvSpPr txBox="true"/>
            <p:nvPr/>
          </p:nvSpPr>
          <p:spPr>
            <a:xfrm>
              <a:off x="0" y="-38100"/>
              <a:ext cx="763045" cy="11362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548712" y="6829917"/>
            <a:ext cx="2897188" cy="286763"/>
            <a:chOff x="0" y="0"/>
            <a:chExt cx="763045" cy="75526"/>
          </a:xfrm>
        </p:grpSpPr>
        <p:sp>
          <p:nvSpPr>
            <p:cNvPr name="Freeform 18" id="18"/>
            <p:cNvSpPr/>
            <p:nvPr/>
          </p:nvSpPr>
          <p:spPr>
            <a:xfrm flipH="false" flipV="false" rot="0">
              <a:off x="0" y="0"/>
              <a:ext cx="763045" cy="75526"/>
            </a:xfrm>
            <a:custGeom>
              <a:avLst/>
              <a:gdLst/>
              <a:ahLst/>
              <a:cxnLst/>
              <a:rect r="r" b="b" t="t" l="l"/>
              <a:pathLst>
                <a:path h="75526" w="763045">
                  <a:moveTo>
                    <a:pt x="0" y="0"/>
                  </a:moveTo>
                  <a:lnTo>
                    <a:pt x="763045" y="0"/>
                  </a:lnTo>
                  <a:lnTo>
                    <a:pt x="763045" y="75526"/>
                  </a:lnTo>
                  <a:lnTo>
                    <a:pt x="0" y="75526"/>
                  </a:lnTo>
                  <a:close/>
                </a:path>
              </a:pathLst>
            </a:custGeom>
            <a:solidFill>
              <a:srgbClr val="000000">
                <a:alpha val="0"/>
              </a:srgbClr>
            </a:solidFill>
            <a:ln w="38100" cap="sq">
              <a:solidFill>
                <a:srgbClr val="FF3131"/>
              </a:solidFill>
              <a:prstDash val="solid"/>
              <a:miter/>
            </a:ln>
          </p:spPr>
        </p:sp>
        <p:sp>
          <p:nvSpPr>
            <p:cNvPr name="TextBox 19" id="19"/>
            <p:cNvSpPr txBox="true"/>
            <p:nvPr/>
          </p:nvSpPr>
          <p:spPr>
            <a:xfrm>
              <a:off x="0" y="-38100"/>
              <a:ext cx="763045" cy="11362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548712" y="7850105"/>
            <a:ext cx="2897188" cy="286763"/>
            <a:chOff x="0" y="0"/>
            <a:chExt cx="763045" cy="75526"/>
          </a:xfrm>
        </p:grpSpPr>
        <p:sp>
          <p:nvSpPr>
            <p:cNvPr name="Freeform 21" id="21"/>
            <p:cNvSpPr/>
            <p:nvPr/>
          </p:nvSpPr>
          <p:spPr>
            <a:xfrm flipH="false" flipV="false" rot="0">
              <a:off x="0" y="0"/>
              <a:ext cx="763045" cy="75526"/>
            </a:xfrm>
            <a:custGeom>
              <a:avLst/>
              <a:gdLst/>
              <a:ahLst/>
              <a:cxnLst/>
              <a:rect r="r" b="b" t="t" l="l"/>
              <a:pathLst>
                <a:path h="75526" w="763045">
                  <a:moveTo>
                    <a:pt x="0" y="0"/>
                  </a:moveTo>
                  <a:lnTo>
                    <a:pt x="763045" y="0"/>
                  </a:lnTo>
                  <a:lnTo>
                    <a:pt x="763045" y="75526"/>
                  </a:lnTo>
                  <a:lnTo>
                    <a:pt x="0" y="75526"/>
                  </a:lnTo>
                  <a:close/>
                </a:path>
              </a:pathLst>
            </a:custGeom>
            <a:solidFill>
              <a:srgbClr val="000000">
                <a:alpha val="0"/>
              </a:srgbClr>
            </a:solidFill>
            <a:ln w="38100" cap="sq">
              <a:solidFill>
                <a:srgbClr val="FF3131"/>
              </a:solidFill>
              <a:prstDash val="solid"/>
              <a:miter/>
            </a:ln>
          </p:spPr>
        </p:sp>
        <p:sp>
          <p:nvSpPr>
            <p:cNvPr name="TextBox 22" id="22"/>
            <p:cNvSpPr txBox="true"/>
            <p:nvPr/>
          </p:nvSpPr>
          <p:spPr>
            <a:xfrm>
              <a:off x="0" y="-38100"/>
              <a:ext cx="763045" cy="11362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8432519" y="1946257"/>
            <a:ext cx="9418717" cy="2084209"/>
          </a:xfrm>
          <a:custGeom>
            <a:avLst/>
            <a:gdLst/>
            <a:ahLst/>
            <a:cxnLst/>
            <a:rect r="r" b="b" t="t" l="l"/>
            <a:pathLst>
              <a:path h="2084209" w="9418717">
                <a:moveTo>
                  <a:pt x="0" y="0"/>
                </a:moveTo>
                <a:lnTo>
                  <a:pt x="9418717" y="0"/>
                </a:lnTo>
                <a:lnTo>
                  <a:pt x="9418717" y="2084209"/>
                </a:lnTo>
                <a:lnTo>
                  <a:pt x="0" y="2084209"/>
                </a:lnTo>
                <a:lnTo>
                  <a:pt x="0" y="0"/>
                </a:lnTo>
                <a:close/>
              </a:path>
            </a:pathLst>
          </a:custGeom>
          <a:blipFill>
            <a:blip r:embed="rId5"/>
            <a:stretch>
              <a:fillRect l="0" t="0" r="0" b="0"/>
            </a:stretch>
          </a:blipFill>
        </p:spPr>
      </p:sp>
      <p:sp>
        <p:nvSpPr>
          <p:cNvPr name="Freeform 7" id="7"/>
          <p:cNvSpPr/>
          <p:nvPr/>
        </p:nvSpPr>
        <p:spPr>
          <a:xfrm flipH="false" flipV="false" rot="0">
            <a:off x="8432519" y="5266582"/>
            <a:ext cx="9418717" cy="2380367"/>
          </a:xfrm>
          <a:custGeom>
            <a:avLst/>
            <a:gdLst/>
            <a:ahLst/>
            <a:cxnLst/>
            <a:rect r="r" b="b" t="t" l="l"/>
            <a:pathLst>
              <a:path h="2380367" w="9418717">
                <a:moveTo>
                  <a:pt x="0" y="0"/>
                </a:moveTo>
                <a:lnTo>
                  <a:pt x="9418717" y="0"/>
                </a:lnTo>
                <a:lnTo>
                  <a:pt x="9418717" y="2380367"/>
                </a:lnTo>
                <a:lnTo>
                  <a:pt x="0" y="2380367"/>
                </a:lnTo>
                <a:lnTo>
                  <a:pt x="0" y="0"/>
                </a:lnTo>
                <a:close/>
              </a:path>
            </a:pathLst>
          </a:custGeom>
          <a:blipFill>
            <a:blip r:embed="rId6"/>
            <a:stretch>
              <a:fillRect l="0" t="0" r="0" b="0"/>
            </a:stretch>
          </a:blipFill>
        </p:spPr>
      </p:sp>
      <p:sp>
        <p:nvSpPr>
          <p:cNvPr name="TextBox 8" id="8"/>
          <p:cNvSpPr txBox="true"/>
          <p:nvPr/>
        </p:nvSpPr>
        <p:spPr>
          <a:xfrm rot="0">
            <a:off x="525708" y="519087"/>
            <a:ext cx="7547398" cy="9017652"/>
          </a:xfrm>
          <a:prstGeom prst="rect">
            <a:avLst/>
          </a:prstGeom>
        </p:spPr>
        <p:txBody>
          <a:bodyPr anchor="t" rtlCol="false" tIns="0" lIns="0" bIns="0" rIns="0">
            <a:spAutoFit/>
          </a:bodyPr>
          <a:lstStyle/>
          <a:p>
            <a:pPr algn="ctr">
              <a:lnSpc>
                <a:spcPts val="3252"/>
              </a:lnSpc>
            </a:pPr>
            <a:r>
              <a:rPr lang="en-US" sz="2756">
                <a:solidFill>
                  <a:srgbClr val="FFFFFF"/>
                </a:solidFill>
                <a:latin typeface="HK Grotesk Bold"/>
              </a:rPr>
              <a:t>Per trasformare la password da codice HASH in chiaro, abbiamo bisogno di John The Ripper, un programma adibito al cracking delle password.</a:t>
            </a:r>
          </a:p>
          <a:p>
            <a:pPr algn="ctr">
              <a:lnSpc>
                <a:spcPts val="3252"/>
              </a:lnSpc>
            </a:pPr>
          </a:p>
          <a:p>
            <a:pPr algn="ctr">
              <a:lnSpc>
                <a:spcPts val="3252"/>
              </a:lnSpc>
            </a:pPr>
            <a:r>
              <a:rPr lang="en-US" sz="2756">
                <a:solidFill>
                  <a:srgbClr val="FFFFFF"/>
                </a:solidFill>
                <a:latin typeface="HK Grotesk Bold"/>
              </a:rPr>
              <a:t>Iniziamo con creare un file di testo in cui andiamo a inserire lo username di riferimento separato dalla sua password in codice HASH da :. In questo caso, vogliamo crackare la password dell’utente amministratore “admin”.</a:t>
            </a:r>
          </a:p>
          <a:p>
            <a:pPr algn="ctr">
              <a:lnSpc>
                <a:spcPts val="3252"/>
              </a:lnSpc>
            </a:pPr>
          </a:p>
          <a:p>
            <a:pPr algn="ctr">
              <a:lnSpc>
                <a:spcPts val="3252"/>
              </a:lnSpc>
            </a:pPr>
            <a:r>
              <a:rPr lang="en-US" sz="2756">
                <a:solidFill>
                  <a:srgbClr val="FFFFFF"/>
                </a:solidFill>
                <a:latin typeface="HK Grotesk Bold"/>
              </a:rPr>
              <a:t>Impostato il file di testo, possiamo avviare il cracking di JtR direttamente dal prompt di Kali col comando: john --wordlist=rockyou.txt --format=raw-md5 cracked_passw.txt</a:t>
            </a:r>
          </a:p>
          <a:p>
            <a:pPr algn="ctr">
              <a:lnSpc>
                <a:spcPts val="3252"/>
              </a:lnSpc>
            </a:pPr>
          </a:p>
          <a:p>
            <a:pPr algn="ctr">
              <a:lnSpc>
                <a:spcPts val="3252"/>
              </a:lnSpc>
            </a:pPr>
            <a:r>
              <a:rPr lang="en-US" sz="2756">
                <a:solidFill>
                  <a:srgbClr val="FFFFFF"/>
                </a:solidFill>
                <a:latin typeface="HK Grotesk Bold"/>
              </a:rPr>
              <a:t>JtR, in questo caso, effettuerà la sua conversione da codice HASH a scrittura in chiaro confrontando il codice della password con quelli inseriti nella lista rockyou.txt e, in più, andiamo anche a specificare il format del codice (MD5) in modo da facilitare il compito al programma.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7992013" y="2940716"/>
            <a:ext cx="10137245" cy="3653804"/>
          </a:xfrm>
          <a:custGeom>
            <a:avLst/>
            <a:gdLst/>
            <a:ahLst/>
            <a:cxnLst/>
            <a:rect r="r" b="b" t="t" l="l"/>
            <a:pathLst>
              <a:path h="3653804" w="10137245">
                <a:moveTo>
                  <a:pt x="0" y="0"/>
                </a:moveTo>
                <a:lnTo>
                  <a:pt x="10137245" y="0"/>
                </a:lnTo>
                <a:lnTo>
                  <a:pt x="10137245" y="3653804"/>
                </a:lnTo>
                <a:lnTo>
                  <a:pt x="0" y="3653804"/>
                </a:lnTo>
                <a:lnTo>
                  <a:pt x="0" y="0"/>
                </a:lnTo>
                <a:close/>
              </a:path>
            </a:pathLst>
          </a:custGeom>
          <a:blipFill>
            <a:blip r:embed="rId5"/>
            <a:stretch>
              <a:fillRect l="0" t="0" r="0" b="0"/>
            </a:stretch>
          </a:blipFill>
        </p:spPr>
      </p:sp>
      <p:sp>
        <p:nvSpPr>
          <p:cNvPr name="TextBox 7" id="7"/>
          <p:cNvSpPr txBox="true"/>
          <p:nvPr/>
        </p:nvSpPr>
        <p:spPr>
          <a:xfrm rot="0">
            <a:off x="891309" y="3125817"/>
            <a:ext cx="6860444" cy="3283602"/>
          </a:xfrm>
          <a:prstGeom prst="rect">
            <a:avLst/>
          </a:prstGeom>
        </p:spPr>
        <p:txBody>
          <a:bodyPr anchor="t" rtlCol="false" tIns="0" lIns="0" bIns="0" rIns="0">
            <a:spAutoFit/>
          </a:bodyPr>
          <a:lstStyle/>
          <a:p>
            <a:pPr algn="ctr">
              <a:lnSpc>
                <a:spcPts val="3252"/>
              </a:lnSpc>
            </a:pPr>
            <a:r>
              <a:rPr lang="en-US" sz="2756">
                <a:solidFill>
                  <a:srgbClr val="FFFFFF"/>
                </a:solidFill>
                <a:latin typeface="HK Grotesk Bold"/>
              </a:rPr>
              <a:t>Inserito il comando, il programma inizia la sua analisi.</a:t>
            </a:r>
          </a:p>
          <a:p>
            <a:pPr algn="ctr">
              <a:lnSpc>
                <a:spcPts val="3252"/>
              </a:lnSpc>
            </a:pPr>
          </a:p>
          <a:p>
            <a:pPr algn="ctr">
              <a:lnSpc>
                <a:spcPts val="3252"/>
              </a:lnSpc>
            </a:pPr>
            <a:r>
              <a:rPr lang="en-US" sz="2756">
                <a:solidFill>
                  <a:srgbClr val="FFFFFF"/>
                </a:solidFill>
                <a:latin typeface="HK Grotesk Bold"/>
              </a:rPr>
              <a:t>In rosso, al centro, vediamo che il codice HASH è stato risolto in chiaro, leggendo che “password” è la password che stavamo cercando, accostata al suo proprietario (admin).</a:t>
            </a:r>
          </a:p>
        </p:txBody>
      </p:sp>
      <p:grpSp>
        <p:nvGrpSpPr>
          <p:cNvPr name="Group 8" id="8"/>
          <p:cNvGrpSpPr/>
          <p:nvPr/>
        </p:nvGrpSpPr>
        <p:grpSpPr>
          <a:xfrm rot="0">
            <a:off x="7992013" y="5609278"/>
            <a:ext cx="2897188" cy="362963"/>
            <a:chOff x="0" y="0"/>
            <a:chExt cx="763045" cy="95595"/>
          </a:xfrm>
        </p:grpSpPr>
        <p:sp>
          <p:nvSpPr>
            <p:cNvPr name="Freeform 9" id="9"/>
            <p:cNvSpPr/>
            <p:nvPr/>
          </p:nvSpPr>
          <p:spPr>
            <a:xfrm flipH="false" flipV="false" rot="0">
              <a:off x="0" y="0"/>
              <a:ext cx="763045" cy="95595"/>
            </a:xfrm>
            <a:custGeom>
              <a:avLst/>
              <a:gdLst/>
              <a:ahLst/>
              <a:cxnLst/>
              <a:rect r="r" b="b" t="t" l="l"/>
              <a:pathLst>
                <a:path h="95595" w="763045">
                  <a:moveTo>
                    <a:pt x="0" y="0"/>
                  </a:moveTo>
                  <a:lnTo>
                    <a:pt x="763045" y="0"/>
                  </a:lnTo>
                  <a:lnTo>
                    <a:pt x="763045" y="95595"/>
                  </a:lnTo>
                  <a:lnTo>
                    <a:pt x="0" y="95595"/>
                  </a:lnTo>
                  <a:close/>
                </a:path>
              </a:pathLst>
            </a:custGeom>
            <a:solidFill>
              <a:srgbClr val="000000">
                <a:alpha val="0"/>
              </a:srgbClr>
            </a:solidFill>
            <a:ln w="38100" cap="sq">
              <a:solidFill>
                <a:srgbClr val="7ED957"/>
              </a:solidFill>
              <a:prstDash val="solid"/>
              <a:miter/>
            </a:ln>
          </p:spPr>
        </p:sp>
        <p:sp>
          <p:nvSpPr>
            <p:cNvPr name="TextBox 10" id="10"/>
            <p:cNvSpPr txBox="true"/>
            <p:nvPr/>
          </p:nvSpPr>
          <p:spPr>
            <a:xfrm>
              <a:off x="0" y="-38100"/>
              <a:ext cx="763045" cy="13369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7254531" y="1028700"/>
            <a:ext cx="10496519" cy="2412506"/>
          </a:xfrm>
          <a:custGeom>
            <a:avLst/>
            <a:gdLst/>
            <a:ahLst/>
            <a:cxnLst/>
            <a:rect r="r" b="b" t="t" l="l"/>
            <a:pathLst>
              <a:path h="2412506" w="10496519">
                <a:moveTo>
                  <a:pt x="0" y="0"/>
                </a:moveTo>
                <a:lnTo>
                  <a:pt x="10496519" y="0"/>
                </a:lnTo>
                <a:lnTo>
                  <a:pt x="10496519" y="2412506"/>
                </a:lnTo>
                <a:lnTo>
                  <a:pt x="0" y="2412506"/>
                </a:lnTo>
                <a:lnTo>
                  <a:pt x="0" y="0"/>
                </a:lnTo>
                <a:close/>
              </a:path>
            </a:pathLst>
          </a:custGeom>
          <a:blipFill>
            <a:blip r:embed="rId5"/>
            <a:stretch>
              <a:fillRect l="0" t="0" r="0" b="0"/>
            </a:stretch>
          </a:blipFill>
        </p:spPr>
      </p:sp>
      <p:sp>
        <p:nvSpPr>
          <p:cNvPr name="Freeform 7" id="7"/>
          <p:cNvSpPr/>
          <p:nvPr/>
        </p:nvSpPr>
        <p:spPr>
          <a:xfrm flipH="false" flipV="false" rot="0">
            <a:off x="7254531" y="4197714"/>
            <a:ext cx="10496519" cy="2226126"/>
          </a:xfrm>
          <a:custGeom>
            <a:avLst/>
            <a:gdLst/>
            <a:ahLst/>
            <a:cxnLst/>
            <a:rect r="r" b="b" t="t" l="l"/>
            <a:pathLst>
              <a:path h="2226126" w="10496519">
                <a:moveTo>
                  <a:pt x="0" y="0"/>
                </a:moveTo>
                <a:lnTo>
                  <a:pt x="10496519" y="0"/>
                </a:lnTo>
                <a:lnTo>
                  <a:pt x="10496519" y="2226126"/>
                </a:lnTo>
                <a:lnTo>
                  <a:pt x="0" y="2226126"/>
                </a:lnTo>
                <a:lnTo>
                  <a:pt x="0" y="0"/>
                </a:lnTo>
                <a:close/>
              </a:path>
            </a:pathLst>
          </a:custGeom>
          <a:blipFill>
            <a:blip r:embed="rId6"/>
            <a:stretch>
              <a:fillRect l="0" t="0" r="0" b="0"/>
            </a:stretch>
          </a:blipFill>
        </p:spPr>
      </p:sp>
      <p:sp>
        <p:nvSpPr>
          <p:cNvPr name="Freeform 8" id="8"/>
          <p:cNvSpPr/>
          <p:nvPr/>
        </p:nvSpPr>
        <p:spPr>
          <a:xfrm flipH="false" flipV="false" rot="0">
            <a:off x="7254531" y="7180347"/>
            <a:ext cx="10496519" cy="2395945"/>
          </a:xfrm>
          <a:custGeom>
            <a:avLst/>
            <a:gdLst/>
            <a:ahLst/>
            <a:cxnLst/>
            <a:rect r="r" b="b" t="t" l="l"/>
            <a:pathLst>
              <a:path h="2395945" w="10496519">
                <a:moveTo>
                  <a:pt x="0" y="0"/>
                </a:moveTo>
                <a:lnTo>
                  <a:pt x="10496519" y="0"/>
                </a:lnTo>
                <a:lnTo>
                  <a:pt x="10496519" y="2395945"/>
                </a:lnTo>
                <a:lnTo>
                  <a:pt x="0" y="2395945"/>
                </a:lnTo>
                <a:lnTo>
                  <a:pt x="0" y="0"/>
                </a:lnTo>
                <a:close/>
              </a:path>
            </a:pathLst>
          </a:custGeom>
          <a:blipFill>
            <a:blip r:embed="rId7"/>
            <a:stretch>
              <a:fillRect l="0" t="0" r="0" b="0"/>
            </a:stretch>
          </a:blipFill>
        </p:spPr>
      </p:sp>
      <p:sp>
        <p:nvSpPr>
          <p:cNvPr name="TextBox 9" id="9"/>
          <p:cNvSpPr txBox="true"/>
          <p:nvPr/>
        </p:nvSpPr>
        <p:spPr>
          <a:xfrm rot="0">
            <a:off x="852011" y="4055986"/>
            <a:ext cx="5469362" cy="1235727"/>
          </a:xfrm>
          <a:prstGeom prst="rect">
            <a:avLst/>
          </a:prstGeom>
        </p:spPr>
        <p:txBody>
          <a:bodyPr anchor="t" rtlCol="false" tIns="0" lIns="0" bIns="0" rIns="0">
            <a:spAutoFit/>
          </a:bodyPr>
          <a:lstStyle/>
          <a:p>
            <a:pPr algn="ctr">
              <a:lnSpc>
                <a:spcPts val="3252"/>
              </a:lnSpc>
            </a:pPr>
            <a:r>
              <a:rPr lang="en-US" sz="2756">
                <a:solidFill>
                  <a:srgbClr val="FFFFFF"/>
                </a:solidFill>
                <a:latin typeface="HK Grotesk Bold"/>
              </a:rPr>
              <a:t>Individuato l’admin, andiamo a crackare le altre password presenti nel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DAF6PIbrRnw</dc:identifier>
  <dcterms:modified xsi:type="dcterms:W3CDTF">2011-08-01T06:04:30Z</dcterms:modified>
  <cp:revision>1</cp:revision>
  <dc:title>Here are some predictions</dc:title>
</cp:coreProperties>
</file>